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58D26-C5D9-45FD-9DE6-0C470643F4F2}" type="datetimeFigureOut">
              <a:rPr lang="en-US" smtClean="0"/>
              <a:pPr/>
              <a:t>7/6/2015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396D-CDEC-4C1D-8EAA-D8CB14057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Factors Affecting Fish Condition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Targets for Reducing Stress from Catch and Release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Christopher Somers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University of Regina, June 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www.gannett-cdn.com/-mm-/72a68091e0eda3b86faf89d9eab1a710bd77fcdc/c=18-0-975-719&amp;r=x383&amp;c=540x380/local/-/media/KARE/KARE/2014/04/25/1398431022000-walleye-generic.jpg"/>
          <p:cNvPicPr>
            <a:picLocks noChangeAspect="1" noChangeArrowheads="1"/>
          </p:cNvPicPr>
          <p:nvPr/>
        </p:nvPicPr>
        <p:blipFill>
          <a:blip r:embed="rId2" cstate="print"/>
          <a:srcRect b="38596"/>
          <a:stretch>
            <a:fillRect/>
          </a:stretch>
        </p:blipFill>
        <p:spPr bwMode="auto">
          <a:xfrm>
            <a:off x="1447800" y="1752600"/>
            <a:ext cx="6172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– Physical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Use of barbless /circle hooks/reduced gangs </a:t>
            </a:r>
            <a:r>
              <a:rPr lang="en-US" dirty="0" smtClean="0"/>
              <a:t>– specialized tackle to reduce fish injury. Single treble gang on </a:t>
            </a:r>
            <a:r>
              <a:rPr lang="en-US" dirty="0" err="1" smtClean="0"/>
              <a:t>crankbaits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Use of coated landing nets and weigh cradles </a:t>
            </a:r>
            <a:r>
              <a:rPr lang="en-US" dirty="0" smtClean="0"/>
              <a:t>– special designs to reduce abrasions and gill injuries.</a:t>
            </a:r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Reduce time in </a:t>
            </a:r>
            <a:r>
              <a:rPr lang="en-US" b="1" dirty="0" err="1" smtClean="0"/>
              <a:t>livewell</a:t>
            </a:r>
            <a:r>
              <a:rPr lang="en-US" b="1" dirty="0" smtClean="0"/>
              <a:t> </a:t>
            </a:r>
            <a:r>
              <a:rPr lang="en-US" dirty="0" smtClean="0"/>
              <a:t>– multiple weigh-ins, reduce time spent in rough conditions.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Targets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(Things that can be worked on right  right now)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Focus 1: Angler Techniques</a:t>
            </a:r>
            <a:endParaRPr lang="en-US" dirty="0"/>
          </a:p>
        </p:txBody>
      </p:sp>
      <p:pic>
        <p:nvPicPr>
          <p:cNvPr id="1026" name="Picture 2" descr="http://www.total-fishing.com/files/totalfishing/Assets/Images/Tackle/Guru%20MWG%20hooks.jpg"/>
          <p:cNvPicPr>
            <a:picLocks noChangeAspect="1" noChangeArrowheads="1"/>
          </p:cNvPicPr>
          <p:nvPr/>
        </p:nvPicPr>
        <p:blipFill>
          <a:blip r:embed="rId2" cstate="print"/>
          <a:srcRect l="31020" t="14724" r="21633" b="6748"/>
          <a:stretch>
            <a:fillRect/>
          </a:stretch>
        </p:blipFill>
        <p:spPr bwMode="auto">
          <a:xfrm>
            <a:off x="4495800" y="4038600"/>
            <a:ext cx="2209800" cy="2438400"/>
          </a:xfrm>
          <a:prstGeom prst="rect">
            <a:avLst/>
          </a:prstGeom>
          <a:noFill/>
        </p:spPr>
      </p:pic>
      <p:pic>
        <p:nvPicPr>
          <p:cNvPr id="1028" name="Picture 4" descr="http://www.egofishinggear.com/images-old/fullscreen/73007_60_WeighSling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413" y="1066800"/>
            <a:ext cx="4980587" cy="2651125"/>
          </a:xfrm>
          <a:prstGeom prst="rect">
            <a:avLst/>
          </a:prstGeom>
          <a:noFill/>
        </p:spPr>
      </p:pic>
      <p:pic>
        <p:nvPicPr>
          <p:cNvPr id="1030" name="Picture 6" descr="http://media.basspro.com/images/articles/Nets_rubber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114800"/>
            <a:ext cx="1905000" cy="2438400"/>
          </a:xfrm>
          <a:prstGeom prst="rect">
            <a:avLst/>
          </a:prstGeom>
          <a:noFill/>
        </p:spPr>
      </p:pic>
      <p:pic>
        <p:nvPicPr>
          <p:cNvPr id="1032" name="Picture 8" descr="https://calswap.files.wordpress.com/2013/07/guy-with-fish.jpg"/>
          <p:cNvPicPr>
            <a:picLocks noChangeAspect="1" noChangeArrowheads="1"/>
          </p:cNvPicPr>
          <p:nvPr/>
        </p:nvPicPr>
        <p:blipFill>
          <a:blip r:embed="rId5" cstate="print"/>
          <a:srcRect l="19638" t="14842" r="54522" b="15398"/>
          <a:stretch>
            <a:fillRect/>
          </a:stretch>
        </p:blipFill>
        <p:spPr bwMode="auto">
          <a:xfrm>
            <a:off x="685800" y="1676400"/>
            <a:ext cx="2438400" cy="4584192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>
          <a:xfrm>
            <a:off x="457200" y="1752600"/>
            <a:ext cx="3429000" cy="3505200"/>
          </a:xfrm>
          <a:prstGeom prst="noSmoking">
            <a:avLst>
              <a:gd name="adj" fmla="val 33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447800"/>
            <a:ext cx="0" cy="510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Focus 2: </a:t>
            </a:r>
            <a:r>
              <a:rPr lang="en-US" dirty="0" err="1" smtClean="0"/>
              <a:t>Livewell</a:t>
            </a:r>
            <a:r>
              <a:rPr lang="en-US" dirty="0" smtClean="0"/>
              <a:t> Operation</a:t>
            </a:r>
            <a:endParaRPr lang="en-US" dirty="0"/>
          </a:p>
        </p:txBody>
      </p:sp>
      <p:pic>
        <p:nvPicPr>
          <p:cNvPr id="24578" name="Picture 2" descr="http://i.ytimg.com/vi/VomZzhAFChQ/hqdefault.jpg"/>
          <p:cNvPicPr>
            <a:picLocks noChangeAspect="1" noChangeArrowheads="1"/>
          </p:cNvPicPr>
          <p:nvPr/>
        </p:nvPicPr>
        <p:blipFill>
          <a:blip r:embed="rId2" cstate="print"/>
          <a:srcRect t="6849" r="17808" b="9132"/>
          <a:stretch>
            <a:fillRect/>
          </a:stretch>
        </p:blipFill>
        <p:spPr bwMode="auto">
          <a:xfrm>
            <a:off x="990600" y="4114800"/>
            <a:ext cx="3276600" cy="2512060"/>
          </a:xfrm>
          <a:prstGeom prst="rect">
            <a:avLst/>
          </a:prstGeom>
          <a:noFill/>
        </p:spPr>
      </p:pic>
      <p:pic>
        <p:nvPicPr>
          <p:cNvPr id="24580" name="Picture 4" descr="http://www.firstchoicemarine.com/images/Attwood_Livewell2.jpg"/>
          <p:cNvPicPr>
            <a:picLocks noChangeAspect="1" noChangeArrowheads="1"/>
          </p:cNvPicPr>
          <p:nvPr/>
        </p:nvPicPr>
        <p:blipFill>
          <a:blip r:embed="rId3" cstate="print"/>
          <a:srcRect l="11215" r="11526"/>
          <a:stretch>
            <a:fillRect/>
          </a:stretch>
        </p:blipFill>
        <p:spPr bwMode="auto">
          <a:xfrm>
            <a:off x="228600" y="1295400"/>
            <a:ext cx="4724400" cy="2971800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5257800" y="1371600"/>
            <a:ext cx="3413760" cy="2667000"/>
            <a:chOff x="5257800" y="2667000"/>
            <a:chExt cx="3413760" cy="2667000"/>
          </a:xfrm>
        </p:grpSpPr>
        <p:pic>
          <p:nvPicPr>
            <p:cNvPr id="24582" name="Picture 6" descr="https://www.synergy.net.au/images/diag_temp.gif"/>
            <p:cNvPicPr>
              <a:picLocks noChangeAspect="1" noChangeArrowheads="1"/>
            </p:cNvPicPr>
            <p:nvPr/>
          </p:nvPicPr>
          <p:blipFill>
            <a:blip r:embed="rId4" cstate="print"/>
            <a:srcRect l="20899" r="35955"/>
            <a:stretch>
              <a:fillRect/>
            </a:stretch>
          </p:blipFill>
          <p:spPr bwMode="auto">
            <a:xfrm>
              <a:off x="5257800" y="2667000"/>
              <a:ext cx="3413760" cy="2667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13" name="Straight Connector 12"/>
            <p:cNvCxnSpPr/>
            <p:nvPr/>
          </p:nvCxnSpPr>
          <p:spPr>
            <a:xfrm>
              <a:off x="6858000" y="3733800"/>
              <a:ext cx="1066800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001000" y="3581400"/>
              <a:ext cx="63511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MAX</a:t>
              </a:r>
              <a:endParaRPr lang="en-US" dirty="0"/>
            </a:p>
          </p:txBody>
        </p:sp>
      </p:grpSp>
      <p:pic>
        <p:nvPicPr>
          <p:cNvPr id="24584" name="Picture 8" descr="http://www.interplas.com/product_images/ice-bag-page/Ice-Bags-Cotton-Drawstr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91000"/>
            <a:ext cx="1590675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Main Focus 3: Weigh Station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Minimize distance from </a:t>
            </a:r>
            <a:r>
              <a:rPr lang="en-US" dirty="0" err="1" smtClean="0"/>
              <a:t>livewells</a:t>
            </a:r>
            <a:r>
              <a:rPr lang="en-US" dirty="0" smtClean="0"/>
              <a:t> to scale.</a:t>
            </a:r>
          </a:p>
          <a:p>
            <a:endParaRPr lang="en-US" dirty="0" smtClean="0"/>
          </a:p>
          <a:p>
            <a:r>
              <a:rPr lang="en-US" dirty="0" smtClean="0"/>
              <a:t>Avoid line-ups at scale with fish in dry tubs.</a:t>
            </a:r>
          </a:p>
          <a:p>
            <a:endParaRPr lang="en-US" dirty="0" smtClean="0"/>
          </a:p>
          <a:p>
            <a:r>
              <a:rPr lang="en-US" dirty="0" smtClean="0"/>
              <a:t>Multiple weigh-ins to reduce time in </a:t>
            </a:r>
            <a:r>
              <a:rPr lang="en-US" dirty="0" err="1" smtClean="0"/>
              <a:t>livewells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5602" name="Picture 2" descr="http://oxyedge-chum.com/wp-content/uploads/2014/04/Gilliland-Ultimate-Tournament-Bass-Care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681873" cy="50133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81200" y="1066800"/>
            <a:ext cx="7255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84817" y="1078468"/>
            <a:ext cx="9323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REALITY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Metabolic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Exhaustion</a:t>
            </a:r>
          </a:p>
          <a:p>
            <a:pPr lvl="1"/>
            <a:r>
              <a:rPr lang="en-US" dirty="0" smtClean="0"/>
              <a:t>Capture and handling</a:t>
            </a:r>
          </a:p>
          <a:p>
            <a:pPr lvl="1"/>
            <a:r>
              <a:rPr lang="en-US" dirty="0" smtClean="0"/>
              <a:t>Release site conditions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Heat</a:t>
            </a:r>
          </a:p>
          <a:p>
            <a:pPr lvl="1"/>
            <a:r>
              <a:rPr lang="en-US" dirty="0" err="1" smtClean="0"/>
              <a:t>Livewell</a:t>
            </a:r>
            <a:r>
              <a:rPr lang="en-US" dirty="0" smtClean="0"/>
              <a:t> temperature</a:t>
            </a:r>
          </a:p>
          <a:p>
            <a:pPr lvl="1"/>
            <a:r>
              <a:rPr lang="en-US" dirty="0" smtClean="0"/>
              <a:t>Air temperature during weighing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/>
              <a:t>Low Oxygen</a:t>
            </a:r>
          </a:p>
          <a:p>
            <a:pPr lvl="1"/>
            <a:r>
              <a:rPr lang="en-US" dirty="0" err="1" smtClean="0"/>
              <a:t>Livewell</a:t>
            </a:r>
            <a:r>
              <a:rPr lang="en-US" dirty="0" smtClean="0"/>
              <a:t> conditions (temperature, aeration)</a:t>
            </a:r>
          </a:p>
          <a:p>
            <a:pPr lvl="1"/>
            <a:r>
              <a:rPr lang="en-US" dirty="0" smtClean="0"/>
              <a:t>Weighing</a:t>
            </a:r>
            <a:endParaRPr lang="en-US" dirty="0"/>
          </a:p>
        </p:txBody>
      </p:sp>
      <p:pic>
        <p:nvPicPr>
          <p:cNvPr id="10242" name="Picture 2" descr="http://blogs.twincities.com/outdoors/files/2014/01/DJO087MilleLacsMuskies.jpg"/>
          <p:cNvPicPr>
            <a:picLocks noChangeAspect="1" noChangeArrowheads="1"/>
          </p:cNvPicPr>
          <p:nvPr/>
        </p:nvPicPr>
        <p:blipFill>
          <a:blip r:embed="rId2" cstate="print"/>
          <a:srcRect l="31803" t="25790" r="27873" b="33400"/>
          <a:stretch>
            <a:fillRect/>
          </a:stretch>
        </p:blipFill>
        <p:spPr bwMode="auto">
          <a:xfrm>
            <a:off x="5181600" y="1371600"/>
            <a:ext cx="362712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Stress -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Exhaustion</a:t>
            </a:r>
          </a:p>
          <a:p>
            <a:pPr lvl="1"/>
            <a:r>
              <a:rPr lang="en-US" dirty="0" smtClean="0"/>
              <a:t>Angler technique (playing time, handling)</a:t>
            </a:r>
          </a:p>
          <a:p>
            <a:pPr lvl="1"/>
            <a:r>
              <a:rPr lang="en-US" dirty="0" smtClean="0"/>
              <a:t>Distance from release point to suitable habitat</a:t>
            </a:r>
            <a:endParaRPr lang="en-US" dirty="0"/>
          </a:p>
          <a:p>
            <a:r>
              <a:rPr lang="en-US" b="1" dirty="0" smtClean="0"/>
              <a:t>Heat</a:t>
            </a:r>
          </a:p>
          <a:p>
            <a:pPr lvl="1"/>
            <a:r>
              <a:rPr lang="en-US" dirty="0" smtClean="0"/>
              <a:t>Warm lake water in live wells (25</a:t>
            </a:r>
            <a:r>
              <a:rPr lang="en-US" baseline="30000" dirty="0" smtClean="0"/>
              <a:t>0</a:t>
            </a:r>
            <a:r>
              <a:rPr lang="en-US" dirty="0" smtClean="0"/>
              <a:t>C and up lethal)</a:t>
            </a:r>
          </a:p>
          <a:p>
            <a:pPr lvl="1"/>
            <a:r>
              <a:rPr lang="en-US" dirty="0" smtClean="0"/>
              <a:t>Hot sun on bins and recovery tanks</a:t>
            </a:r>
            <a:endParaRPr lang="en-US" dirty="0"/>
          </a:p>
          <a:p>
            <a:r>
              <a:rPr lang="en-US" b="1" dirty="0" smtClean="0"/>
              <a:t>Low Oxygen</a:t>
            </a:r>
          </a:p>
          <a:p>
            <a:pPr lvl="1"/>
            <a:r>
              <a:rPr lang="en-US" dirty="0" err="1" smtClean="0"/>
              <a:t>Livewells</a:t>
            </a:r>
            <a:r>
              <a:rPr lang="en-US" dirty="0" smtClean="0"/>
              <a:t> not run sufficiently</a:t>
            </a:r>
          </a:p>
          <a:p>
            <a:pPr lvl="1"/>
            <a:r>
              <a:rPr lang="en-US" dirty="0" smtClean="0"/>
              <a:t>High temperature correlated with low oxygen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– Metabolic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Ice </a:t>
            </a:r>
            <a:r>
              <a:rPr lang="en-US" b="1" dirty="0"/>
              <a:t>b</a:t>
            </a:r>
            <a:r>
              <a:rPr lang="en-US" b="1" dirty="0" smtClean="0"/>
              <a:t>locks </a:t>
            </a:r>
            <a:r>
              <a:rPr lang="en-US" dirty="0" smtClean="0"/>
              <a:t>in </a:t>
            </a:r>
            <a:r>
              <a:rPr lang="en-US" dirty="0" err="1" smtClean="0"/>
              <a:t>livewell</a:t>
            </a:r>
            <a:r>
              <a:rPr lang="en-US" dirty="0" smtClean="0"/>
              <a:t> to reduce temperature.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Run </a:t>
            </a:r>
            <a:r>
              <a:rPr lang="en-US" b="1" dirty="0" err="1" smtClean="0"/>
              <a:t>livewells</a:t>
            </a:r>
            <a:r>
              <a:rPr lang="en-US" b="1" dirty="0" smtClean="0"/>
              <a:t> </a:t>
            </a:r>
            <a:r>
              <a:rPr lang="en-US" dirty="0" smtClean="0"/>
              <a:t>continuously or on cycle timer.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Reduce time in </a:t>
            </a:r>
            <a:r>
              <a:rPr lang="en-US" b="1" dirty="0" err="1" smtClean="0"/>
              <a:t>livewell</a:t>
            </a:r>
            <a:r>
              <a:rPr lang="en-US" b="1" dirty="0" smtClean="0"/>
              <a:t> </a:t>
            </a:r>
            <a:r>
              <a:rPr lang="en-US" dirty="0" smtClean="0"/>
              <a:t>– multiple weigh-ins.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Minimize time </a:t>
            </a:r>
            <a:r>
              <a:rPr lang="en-US" dirty="0" smtClean="0"/>
              <a:t>spent in weigh tubs.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Barotrauma</a:t>
            </a:r>
            <a:r>
              <a:rPr lang="en-US" dirty="0" smtClean="0"/>
              <a:t> </a:t>
            </a:r>
            <a:r>
              <a:rPr lang="en-US" dirty="0" smtClean="0"/>
              <a:t>(similar to the </a:t>
            </a:r>
            <a:r>
              <a:rPr lang="en-US" dirty="0" smtClean="0"/>
              <a:t>“bends”)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Expanded gas in tissues due to rapid decompression as fish is brought to surface.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Symptoms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Bloated, distended belly (swim bladder), inability to submerge</a:t>
            </a:r>
          </a:p>
          <a:p>
            <a:pPr lvl="1"/>
            <a:r>
              <a:rPr lang="en-US" dirty="0" smtClean="0"/>
              <a:t>Pop-eyes</a:t>
            </a:r>
          </a:p>
          <a:p>
            <a:pPr lvl="1"/>
            <a:r>
              <a:rPr lang="en-US" dirty="0" smtClean="0"/>
              <a:t>Stomach distended through mouth</a:t>
            </a:r>
          </a:p>
          <a:p>
            <a:pPr lvl="1"/>
            <a:r>
              <a:rPr lang="en-US" dirty="0" smtClean="0"/>
              <a:t>Lack of vigor, death</a:t>
            </a:r>
            <a:endParaRPr lang="en-US" dirty="0"/>
          </a:p>
        </p:txBody>
      </p:sp>
      <p:pic>
        <p:nvPicPr>
          <p:cNvPr id="7170" name="Picture 2" descr="http://www.seagrant.umn.edu/newsletter/2013/05/images/bloatedTr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14600"/>
            <a:ext cx="4762500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Barotrauma</a:t>
            </a:r>
            <a:r>
              <a:rPr lang="en-US" dirty="0" smtClean="0"/>
              <a:t> -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Depth of capture</a:t>
            </a:r>
          </a:p>
          <a:p>
            <a:pPr lvl="1"/>
            <a:r>
              <a:rPr lang="en-US" dirty="0" smtClean="0"/>
              <a:t>Angling below depths of ~20 feet is when risk increases.</a:t>
            </a:r>
          </a:p>
          <a:p>
            <a:endParaRPr lang="en-US" dirty="0"/>
          </a:p>
          <a:p>
            <a:r>
              <a:rPr lang="en-US" u="sng" dirty="0" smtClean="0"/>
              <a:t>Contributing Factors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Time of year, water temperature</a:t>
            </a:r>
          </a:p>
          <a:p>
            <a:pPr lvl="1"/>
            <a:r>
              <a:rPr lang="en-US" dirty="0" smtClean="0"/>
              <a:t>Oxygen levels in water</a:t>
            </a:r>
          </a:p>
        </p:txBody>
      </p:sp>
      <p:pic>
        <p:nvPicPr>
          <p:cNvPr id="6146" name="Picture 2" descr="http://www.descendyourfish.org/static/files/images/ecoleeser%20descending%20device.jpg"/>
          <p:cNvPicPr>
            <a:picLocks noChangeAspect="1" noChangeArrowheads="1"/>
          </p:cNvPicPr>
          <p:nvPr/>
        </p:nvPicPr>
        <p:blipFill>
          <a:blip r:embed="rId2" cstate="print"/>
          <a:srcRect l="31436" r="5691" b="4607"/>
          <a:stretch>
            <a:fillRect/>
          </a:stretch>
        </p:blipFill>
        <p:spPr bwMode="auto">
          <a:xfrm>
            <a:off x="6324600" y="3048000"/>
            <a:ext cx="2310245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– </a:t>
            </a:r>
            <a:r>
              <a:rPr lang="en-US" dirty="0" err="1" smtClean="0"/>
              <a:t>Barotrauma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029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Restricted angling depths</a:t>
            </a:r>
            <a:r>
              <a:rPr lang="en-US" dirty="0" smtClean="0"/>
              <a:t> – limit tournament to depths &lt; 30 feet (difficult to enforce).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Alternate tournament dates </a:t>
            </a:r>
            <a:r>
              <a:rPr lang="en-US" dirty="0" smtClean="0"/>
              <a:t>– cooler water temperature.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Descending devices </a:t>
            </a:r>
            <a:r>
              <a:rPr lang="en-US" dirty="0" smtClean="0"/>
              <a:t>– safely return fish to depth with neutral buoyancy when they can’t submerge.</a:t>
            </a:r>
          </a:p>
          <a:p>
            <a:pPr>
              <a:lnSpc>
                <a:spcPct val="120000"/>
              </a:lnSpc>
            </a:pPr>
            <a:r>
              <a:rPr lang="en-US" b="1" dirty="0" smtClean="0"/>
              <a:t>Reduce time in </a:t>
            </a:r>
            <a:r>
              <a:rPr lang="en-US" b="1" dirty="0" err="1" smtClean="0"/>
              <a:t>livewell</a:t>
            </a:r>
            <a:r>
              <a:rPr lang="en-US" b="1" dirty="0" smtClean="0"/>
              <a:t> </a:t>
            </a:r>
            <a:r>
              <a:rPr lang="en-US" dirty="0" smtClean="0"/>
              <a:t>– multiple weigh-ins; dedicated release team with descending devices.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smtClean="0"/>
              <a:t>Venting or “fizzing” </a:t>
            </a:r>
            <a:r>
              <a:rPr lang="en-US" dirty="0" smtClean="0"/>
              <a:t>– dangerous techniques that are </a:t>
            </a:r>
            <a:r>
              <a:rPr lang="en-US" b="1" dirty="0" smtClean="0"/>
              <a:t>highly discouraged </a:t>
            </a:r>
            <a:r>
              <a:rPr lang="en-US" dirty="0" smtClean="0"/>
              <a:t>for walleye.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Physical Trauma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Hooking / landing injuries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Damage to gills or other tissue near hook site.</a:t>
            </a:r>
          </a:p>
          <a:p>
            <a:pPr lvl="1"/>
            <a:r>
              <a:rPr lang="en-US" dirty="0" smtClean="0"/>
              <a:t>Deep hook placement (gut-hooked).</a:t>
            </a:r>
          </a:p>
          <a:p>
            <a:pPr lvl="1"/>
            <a:r>
              <a:rPr lang="en-US" dirty="0" smtClean="0"/>
              <a:t>Abrasions and contusions from netting and transfer to </a:t>
            </a:r>
            <a:r>
              <a:rPr lang="en-US" dirty="0" err="1" smtClean="0"/>
              <a:t>livewell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Livewell</a:t>
            </a:r>
            <a:r>
              <a:rPr lang="en-US" b="1" dirty="0" smtClean="0"/>
              <a:t> injuries</a:t>
            </a:r>
          </a:p>
          <a:p>
            <a:pPr lvl="1"/>
            <a:r>
              <a:rPr lang="en-US" dirty="0" smtClean="0"/>
              <a:t>Physical trauma from boat movement (prominent during rough water conditions).</a:t>
            </a:r>
            <a:endParaRPr lang="en-US" dirty="0"/>
          </a:p>
        </p:txBody>
      </p:sp>
      <p:pic>
        <p:nvPicPr>
          <p:cNvPr id="4" name="Picture 2" descr="http://www.in-depthoutdoors.com/wp-content/uploads/bbu_images/fishing/post_images/1326252324_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352800"/>
            <a:ext cx="338666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Trauma -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Type of tackle / equipment used</a:t>
            </a:r>
          </a:p>
          <a:p>
            <a:pPr lvl="1"/>
            <a:r>
              <a:rPr lang="en-US" dirty="0" smtClean="0"/>
              <a:t>Live bait vs. artificial lures</a:t>
            </a:r>
          </a:p>
          <a:p>
            <a:pPr lvl="1"/>
            <a:r>
              <a:rPr lang="en-US" dirty="0" smtClean="0"/>
              <a:t>Barbed vs. barbless hooks</a:t>
            </a:r>
          </a:p>
          <a:p>
            <a:pPr lvl="1"/>
            <a:r>
              <a:rPr lang="en-US" dirty="0" smtClean="0"/>
              <a:t>Rubber coated nets, weigh cradles, professional handling.</a:t>
            </a:r>
          </a:p>
          <a:p>
            <a:endParaRPr lang="en-US" dirty="0"/>
          </a:p>
          <a:p>
            <a:r>
              <a:rPr lang="en-US" b="1" dirty="0" smtClean="0"/>
              <a:t>Water conditions / weather</a:t>
            </a:r>
          </a:p>
          <a:p>
            <a:pPr lvl="1"/>
            <a:r>
              <a:rPr lang="en-US" dirty="0" smtClean="0"/>
              <a:t>High winds = big waves, fish sloshed around in </a:t>
            </a:r>
            <a:r>
              <a:rPr lang="en-US" dirty="0" err="1" smtClean="0"/>
              <a:t>livewell</a:t>
            </a:r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501</Words>
  <Application>Microsoft Office PowerPoint</Application>
  <PresentationFormat>Letter Paper (8.5x11 in)</PresentationFormat>
  <Paragraphs>97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Factors Affecting Fish Condition</vt:lpstr>
      <vt:lpstr>1. Metabolic Stress</vt:lpstr>
      <vt:lpstr>Stress - Key Points</vt:lpstr>
      <vt:lpstr>Interventions – Metabolic Stress</vt:lpstr>
      <vt:lpstr>2. Barotrauma (similar to the “bends”)</vt:lpstr>
      <vt:lpstr>Barotrauma - Key Points</vt:lpstr>
      <vt:lpstr>Interventions – Barotrauma</vt:lpstr>
      <vt:lpstr>3. Physical Trauma</vt:lpstr>
      <vt:lpstr>Physical Trauma - Key Points</vt:lpstr>
      <vt:lpstr>Interventions – Physical Trauma</vt:lpstr>
      <vt:lpstr>Current Targets</vt:lpstr>
      <vt:lpstr>Main Focus 1: Angler Techniques</vt:lpstr>
      <vt:lpstr>Main Focus 2: Livewell Operation</vt:lpstr>
      <vt:lpstr>Main Focus 3: Weigh Station</vt:lpstr>
    </vt:vector>
  </TitlesOfParts>
  <Company>University of Regina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Fish Condition</dc:title>
  <dc:creator>somers2c</dc:creator>
  <cp:lastModifiedBy>somers2c</cp:lastModifiedBy>
  <cp:revision>44</cp:revision>
  <dcterms:created xsi:type="dcterms:W3CDTF">2015-06-26T14:49:30Z</dcterms:created>
  <dcterms:modified xsi:type="dcterms:W3CDTF">2015-07-06T15:49:07Z</dcterms:modified>
</cp:coreProperties>
</file>